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7" r:id="rId4"/>
    <p:sldId id="268" r:id="rId5"/>
    <p:sldId id="269" r:id="rId6"/>
    <p:sldId id="270" r:id="rId7"/>
    <p:sldId id="271" r:id="rId8"/>
    <p:sldId id="265" r:id="rId9"/>
    <p:sldId id="266" r:id="rId10"/>
    <p:sldId id="275" r:id="rId11"/>
    <p:sldId id="276" r:id="rId12"/>
    <p:sldId id="273" r:id="rId13"/>
    <p:sldId id="272" r:id="rId14"/>
    <p:sldId id="282" r:id="rId15"/>
    <p:sldId id="284" r:id="rId16"/>
    <p:sldId id="277" r:id="rId17"/>
    <p:sldId id="281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62" d="100"/>
          <a:sy n="62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white">
            <a:xfrm>
              <a:off x="0" y="1632"/>
              <a:ext cx="2870" cy="268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white">
            <a:xfrm>
              <a:off x="2882" y="1632"/>
              <a:ext cx="2871" cy="26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white">
            <a:xfrm>
              <a:off x="192" y="2832"/>
              <a:ext cx="5376" cy="1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DDDDDD"/>
                </a:solidFill>
              </a:endParaRPr>
            </a:p>
          </p:txBody>
        </p:sp>
        <p:sp useBgFill="1"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184" y="461"/>
              <a:ext cx="5396" cy="2390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50" y="520"/>
              <a:ext cx="5264" cy="22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white">
            <a:xfrm>
              <a:off x="294" y="573"/>
              <a:ext cx="5173" cy="2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2586" y="0"/>
              <a:ext cx="562" cy="577"/>
              <a:chOff x="2586" y="0"/>
              <a:chExt cx="562" cy="577"/>
            </a:xfrm>
          </p:grpSpPr>
          <p:sp>
            <p:nvSpPr>
              <p:cNvPr id="28" name="Freeform 10"/>
              <p:cNvSpPr>
                <a:spLocks/>
              </p:cNvSpPr>
              <p:nvPr/>
            </p:nvSpPr>
            <p:spPr bwMode="ltGray">
              <a:xfrm>
                <a:off x="2682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9" name="Freeform 11"/>
              <p:cNvSpPr>
                <a:spLocks/>
              </p:cNvSpPr>
              <p:nvPr/>
            </p:nvSpPr>
            <p:spPr bwMode="ltGray">
              <a:xfrm>
                <a:off x="2586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30" name="Freeform 12"/>
              <p:cNvSpPr>
                <a:spLocks/>
              </p:cNvSpPr>
              <p:nvPr/>
            </p:nvSpPr>
            <p:spPr bwMode="ltGray">
              <a:xfrm>
                <a:off x="2868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31" name="Freeform 13"/>
              <p:cNvSpPr>
                <a:spLocks/>
              </p:cNvSpPr>
              <p:nvPr/>
            </p:nvSpPr>
            <p:spPr bwMode="ltGray">
              <a:xfrm>
                <a:off x="2772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ltGray">
              <a:xfrm>
                <a:off x="3053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ltGray">
              <a:xfrm>
                <a:off x="2957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0" y="1307"/>
              <a:ext cx="313" cy="667"/>
              <a:chOff x="0" y="1307"/>
              <a:chExt cx="313" cy="667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ltGray">
              <a:xfrm>
                <a:off x="0" y="1862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ltGray">
              <a:xfrm>
                <a:off x="0" y="1751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ltGray">
              <a:xfrm>
                <a:off x="0" y="164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ltGray">
              <a:xfrm>
                <a:off x="0" y="152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ltGray">
              <a:xfrm>
                <a:off x="0" y="141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ltGray">
              <a:xfrm>
                <a:off x="0" y="130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5442" y="1307"/>
              <a:ext cx="318" cy="637"/>
              <a:chOff x="5442" y="1307"/>
              <a:chExt cx="318" cy="637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ltGray">
              <a:xfrm>
                <a:off x="5442" y="1837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ltGray">
              <a:xfrm>
                <a:off x="5442" y="1731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8" name="Freeform 26"/>
              <p:cNvSpPr>
                <a:spLocks/>
              </p:cNvSpPr>
              <p:nvPr/>
            </p:nvSpPr>
            <p:spPr bwMode="ltGray">
              <a:xfrm>
                <a:off x="5442" y="1625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ltGray">
              <a:xfrm>
                <a:off x="5442" y="1519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0" name="Freeform 28"/>
              <p:cNvSpPr>
                <a:spLocks/>
              </p:cNvSpPr>
              <p:nvPr/>
            </p:nvSpPr>
            <p:spPr bwMode="ltGray">
              <a:xfrm>
                <a:off x="5442" y="1413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1" name="Freeform 29"/>
              <p:cNvSpPr>
                <a:spLocks/>
              </p:cNvSpPr>
              <p:nvPr/>
            </p:nvSpPr>
            <p:spPr bwMode="ltGray">
              <a:xfrm>
                <a:off x="5442" y="1307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</p:grpSp>
      <p:sp>
        <p:nvSpPr>
          <p:cNvPr id="2080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78FB0-0CC9-46A1-9C70-63BA8CD30E84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13833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F8CB-98EC-4E37-AC74-8AB013D35B2B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84177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05B10-CD9B-47AF-AB7E-7D36F1CB1CA5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54076"/>
      </p:ext>
    </p:extLst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DADE-11EB-4E92-BAD1-D075D9BC807C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23245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4867B-B9DF-41D4-9A17-3548201167A6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19921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BC21-C445-4890-87D3-83F42B2951EC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65955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0FA1-9F84-4844-9FF2-3196CE086D6B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38557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7C60C-C1BF-4C3C-9963-67BA6AFF090E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27801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A3DFF-FA06-465B-9E11-50732EA25A10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03923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091A-4754-4335-942F-8A395461C765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24106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00B1-0284-4621-B335-B803E4237D2C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9113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8F75-44F5-4232-AD2D-10926E5BBE25}" type="slidenum">
              <a:rPr lang="en-GB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45192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7"/>
          <p:cNvGrpSpPr>
            <a:grpSpLocks/>
          </p:cNvGrpSpPr>
          <p:nvPr/>
        </p:nvGrpSpPr>
        <p:grpSpPr bwMode="auto">
          <a:xfrm>
            <a:off x="0" y="0"/>
            <a:ext cx="9164638" cy="6867525"/>
            <a:chOff x="0" y="0"/>
            <a:chExt cx="5773" cy="4326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white">
            <a:xfrm>
              <a:off x="0" y="2162"/>
              <a:ext cx="2870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white">
            <a:xfrm>
              <a:off x="2882" y="2162"/>
              <a:ext cx="2871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 useBgFill="1">
          <p:nvSpPr>
            <p:cNvPr id="1036" name="Rectangle 6"/>
            <p:cNvSpPr>
              <a:spLocks noChangeArrowheads="1"/>
            </p:cNvSpPr>
            <p:nvPr/>
          </p:nvSpPr>
          <p:spPr bwMode="ltGray">
            <a:xfrm>
              <a:off x="184" y="208"/>
              <a:ext cx="5396" cy="3908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250" y="268"/>
              <a:ext cx="5264" cy="37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white">
            <a:xfrm>
              <a:off x="294" y="315"/>
              <a:ext cx="5173" cy="3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DDDDDD"/>
                </a:solidFill>
              </a:endParaRPr>
            </a:p>
          </p:txBody>
        </p: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2587" y="0"/>
              <a:ext cx="567" cy="337"/>
              <a:chOff x="2587" y="0"/>
              <a:chExt cx="567" cy="337"/>
            </a:xfrm>
          </p:grpSpPr>
          <p:sp>
            <p:nvSpPr>
              <p:cNvPr id="1061" name="Freeform 9"/>
              <p:cNvSpPr>
                <a:spLocks/>
              </p:cNvSpPr>
              <p:nvPr/>
            </p:nvSpPr>
            <p:spPr bwMode="ltGray">
              <a:xfrm>
                <a:off x="3058" y="0"/>
                <a:ext cx="96" cy="337"/>
              </a:xfrm>
              <a:custGeom>
                <a:avLst/>
                <a:gdLst>
                  <a:gd name="T0" fmla="*/ 95 w 96"/>
                  <a:gd name="T1" fmla="*/ 0 h 337"/>
                  <a:gd name="T2" fmla="*/ 95 w 96"/>
                  <a:gd name="T3" fmla="*/ 218 h 337"/>
                  <a:gd name="T4" fmla="*/ 0 w 96"/>
                  <a:gd name="T5" fmla="*/ 336 h 337"/>
                  <a:gd name="T6" fmla="*/ 0 w 96"/>
                  <a:gd name="T7" fmla="*/ 0 h 337"/>
                  <a:gd name="T8" fmla="*/ 95 w 96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37">
                    <a:moveTo>
                      <a:pt x="95" y="0"/>
                    </a:moveTo>
                    <a:lnTo>
                      <a:pt x="95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5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62" name="Freeform 10"/>
              <p:cNvSpPr>
                <a:spLocks/>
              </p:cNvSpPr>
              <p:nvPr/>
            </p:nvSpPr>
            <p:spPr bwMode="ltGray">
              <a:xfrm>
                <a:off x="2964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63" name="Freeform 11"/>
              <p:cNvSpPr>
                <a:spLocks/>
              </p:cNvSpPr>
              <p:nvPr/>
            </p:nvSpPr>
            <p:spPr bwMode="ltGray">
              <a:xfrm>
                <a:off x="2870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2" name="Freeform 12"/>
              <p:cNvSpPr>
                <a:spLocks/>
              </p:cNvSpPr>
              <p:nvPr/>
            </p:nvSpPr>
            <p:spPr bwMode="ltGray">
              <a:xfrm>
                <a:off x="2776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3" name="Freeform 13"/>
              <p:cNvSpPr>
                <a:spLocks/>
              </p:cNvSpPr>
              <p:nvPr/>
            </p:nvSpPr>
            <p:spPr bwMode="ltGray">
              <a:xfrm>
                <a:off x="2682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4" name="Freeform 14"/>
              <p:cNvSpPr>
                <a:spLocks/>
              </p:cNvSpPr>
              <p:nvPr/>
            </p:nvSpPr>
            <p:spPr bwMode="ltGray">
              <a:xfrm>
                <a:off x="2587" y="0"/>
                <a:ext cx="96" cy="337"/>
              </a:xfrm>
              <a:custGeom>
                <a:avLst/>
                <a:gdLst>
                  <a:gd name="T0" fmla="*/ 0 w 96"/>
                  <a:gd name="T1" fmla="*/ 0 h 337"/>
                  <a:gd name="T2" fmla="*/ 0 w 96"/>
                  <a:gd name="T3" fmla="*/ 218 h 337"/>
                  <a:gd name="T4" fmla="*/ 95 w 96"/>
                  <a:gd name="T5" fmla="*/ 336 h 337"/>
                  <a:gd name="T6" fmla="*/ 95 w 96"/>
                  <a:gd name="T7" fmla="*/ 0 h 337"/>
                  <a:gd name="T8" fmla="*/ 0 w 96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5" y="336"/>
                    </a:lnTo>
                    <a:lnTo>
                      <a:pt x="9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  <p:grpSp>
          <p:nvGrpSpPr>
            <p:cNvPr id="1040" name="Group 22"/>
            <p:cNvGrpSpPr>
              <a:grpSpLocks/>
            </p:cNvGrpSpPr>
            <p:nvPr/>
          </p:nvGrpSpPr>
          <p:grpSpPr bwMode="auto">
            <a:xfrm>
              <a:off x="2587" y="3997"/>
              <a:ext cx="567" cy="329"/>
              <a:chOff x="2587" y="3997"/>
              <a:chExt cx="567" cy="329"/>
            </a:xfrm>
          </p:grpSpPr>
          <p:sp>
            <p:nvSpPr>
              <p:cNvPr id="1055" name="Freeform 16"/>
              <p:cNvSpPr>
                <a:spLocks/>
              </p:cNvSpPr>
              <p:nvPr/>
            </p:nvSpPr>
            <p:spPr bwMode="ltGray">
              <a:xfrm>
                <a:off x="3058" y="3997"/>
                <a:ext cx="96" cy="329"/>
              </a:xfrm>
              <a:custGeom>
                <a:avLst/>
                <a:gdLst>
                  <a:gd name="T0" fmla="*/ 95 w 96"/>
                  <a:gd name="T1" fmla="*/ 328 h 329"/>
                  <a:gd name="T2" fmla="*/ 95 w 96"/>
                  <a:gd name="T3" fmla="*/ 115 h 329"/>
                  <a:gd name="T4" fmla="*/ 0 w 96"/>
                  <a:gd name="T5" fmla="*/ 0 h 329"/>
                  <a:gd name="T6" fmla="*/ 0 w 96"/>
                  <a:gd name="T7" fmla="*/ 328 h 329"/>
                  <a:gd name="T8" fmla="*/ 95 w 96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29">
                    <a:moveTo>
                      <a:pt x="95" y="328"/>
                    </a:moveTo>
                    <a:lnTo>
                      <a:pt x="95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5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6" name="Freeform 17"/>
              <p:cNvSpPr>
                <a:spLocks/>
              </p:cNvSpPr>
              <p:nvPr/>
            </p:nvSpPr>
            <p:spPr bwMode="ltGray">
              <a:xfrm>
                <a:off x="2964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7" name="Freeform 18"/>
              <p:cNvSpPr>
                <a:spLocks/>
              </p:cNvSpPr>
              <p:nvPr/>
            </p:nvSpPr>
            <p:spPr bwMode="ltGray">
              <a:xfrm>
                <a:off x="2870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8" name="Freeform 19"/>
              <p:cNvSpPr>
                <a:spLocks/>
              </p:cNvSpPr>
              <p:nvPr/>
            </p:nvSpPr>
            <p:spPr bwMode="ltGray">
              <a:xfrm>
                <a:off x="2776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9" name="Freeform 20"/>
              <p:cNvSpPr>
                <a:spLocks/>
              </p:cNvSpPr>
              <p:nvPr/>
            </p:nvSpPr>
            <p:spPr bwMode="ltGray">
              <a:xfrm>
                <a:off x="2682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60" name="Freeform 21"/>
              <p:cNvSpPr>
                <a:spLocks/>
              </p:cNvSpPr>
              <p:nvPr/>
            </p:nvSpPr>
            <p:spPr bwMode="ltGray">
              <a:xfrm>
                <a:off x="2587" y="3997"/>
                <a:ext cx="96" cy="329"/>
              </a:xfrm>
              <a:custGeom>
                <a:avLst/>
                <a:gdLst>
                  <a:gd name="T0" fmla="*/ 0 w 96"/>
                  <a:gd name="T1" fmla="*/ 328 h 329"/>
                  <a:gd name="T2" fmla="*/ 0 w 96"/>
                  <a:gd name="T3" fmla="*/ 115 h 329"/>
                  <a:gd name="T4" fmla="*/ 95 w 96"/>
                  <a:gd name="T5" fmla="*/ 0 h 329"/>
                  <a:gd name="T6" fmla="*/ 95 w 96"/>
                  <a:gd name="T7" fmla="*/ 328 h 329"/>
                  <a:gd name="T8" fmla="*/ 0 w 96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5" y="0"/>
                    </a:lnTo>
                    <a:lnTo>
                      <a:pt x="95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  <p:grpSp>
          <p:nvGrpSpPr>
            <p:cNvPr id="1041" name="Group 29"/>
            <p:cNvGrpSpPr>
              <a:grpSpLocks/>
            </p:cNvGrpSpPr>
            <p:nvPr/>
          </p:nvGrpSpPr>
          <p:grpSpPr bwMode="auto">
            <a:xfrm>
              <a:off x="0" y="1835"/>
              <a:ext cx="313" cy="667"/>
              <a:chOff x="0" y="1835"/>
              <a:chExt cx="313" cy="667"/>
            </a:xfrm>
          </p:grpSpPr>
          <p:sp>
            <p:nvSpPr>
              <p:cNvPr id="1049" name="Freeform 23"/>
              <p:cNvSpPr>
                <a:spLocks/>
              </p:cNvSpPr>
              <p:nvPr/>
            </p:nvSpPr>
            <p:spPr bwMode="ltGray">
              <a:xfrm>
                <a:off x="0" y="239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0" name="Freeform 24"/>
              <p:cNvSpPr>
                <a:spLocks/>
              </p:cNvSpPr>
              <p:nvPr/>
            </p:nvSpPr>
            <p:spPr bwMode="ltGray">
              <a:xfrm>
                <a:off x="0" y="227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1" name="Freeform 25"/>
              <p:cNvSpPr>
                <a:spLocks/>
              </p:cNvSpPr>
              <p:nvPr/>
            </p:nvSpPr>
            <p:spPr bwMode="ltGray">
              <a:xfrm>
                <a:off x="0" y="216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2" name="Freeform 26"/>
              <p:cNvSpPr>
                <a:spLocks/>
              </p:cNvSpPr>
              <p:nvPr/>
            </p:nvSpPr>
            <p:spPr bwMode="ltGray">
              <a:xfrm>
                <a:off x="0" y="205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3" name="Freeform 27"/>
              <p:cNvSpPr>
                <a:spLocks/>
              </p:cNvSpPr>
              <p:nvPr/>
            </p:nvSpPr>
            <p:spPr bwMode="ltGray">
              <a:xfrm>
                <a:off x="0" y="1946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54" name="Freeform 28"/>
              <p:cNvSpPr>
                <a:spLocks/>
              </p:cNvSpPr>
              <p:nvPr/>
            </p:nvSpPr>
            <p:spPr bwMode="ltGray">
              <a:xfrm>
                <a:off x="0" y="1835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  <p:grpSp>
          <p:nvGrpSpPr>
            <p:cNvPr id="1042" name="Group 36"/>
            <p:cNvGrpSpPr>
              <a:grpSpLocks/>
            </p:cNvGrpSpPr>
            <p:nvPr/>
          </p:nvGrpSpPr>
          <p:grpSpPr bwMode="auto">
            <a:xfrm>
              <a:off x="5455" y="1844"/>
              <a:ext cx="318" cy="637"/>
              <a:chOff x="5455" y="1844"/>
              <a:chExt cx="318" cy="637"/>
            </a:xfrm>
          </p:grpSpPr>
          <p:sp>
            <p:nvSpPr>
              <p:cNvPr id="1043" name="Freeform 30"/>
              <p:cNvSpPr>
                <a:spLocks/>
              </p:cNvSpPr>
              <p:nvPr/>
            </p:nvSpPr>
            <p:spPr bwMode="ltGray">
              <a:xfrm>
                <a:off x="5455" y="2374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44" name="Freeform 31"/>
              <p:cNvSpPr>
                <a:spLocks/>
              </p:cNvSpPr>
              <p:nvPr/>
            </p:nvSpPr>
            <p:spPr bwMode="ltGray">
              <a:xfrm>
                <a:off x="5455" y="2268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45" name="Freeform 32"/>
              <p:cNvSpPr>
                <a:spLocks/>
              </p:cNvSpPr>
              <p:nvPr/>
            </p:nvSpPr>
            <p:spPr bwMode="ltGray">
              <a:xfrm>
                <a:off x="5455" y="2162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46" name="Freeform 33"/>
              <p:cNvSpPr>
                <a:spLocks/>
              </p:cNvSpPr>
              <p:nvPr/>
            </p:nvSpPr>
            <p:spPr bwMode="ltGray">
              <a:xfrm>
                <a:off x="5455" y="2056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47" name="Freeform 34"/>
              <p:cNvSpPr>
                <a:spLocks/>
              </p:cNvSpPr>
              <p:nvPr/>
            </p:nvSpPr>
            <p:spPr bwMode="ltGray">
              <a:xfrm>
                <a:off x="5455" y="1950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  <p:sp>
            <p:nvSpPr>
              <p:cNvPr id="1048" name="Freeform 35"/>
              <p:cNvSpPr>
                <a:spLocks/>
              </p:cNvSpPr>
              <p:nvPr/>
            </p:nvSpPr>
            <p:spPr bwMode="ltGray">
              <a:xfrm>
                <a:off x="5455" y="1844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DDDDDD"/>
                  </a:solidFill>
                </a:endParaRPr>
              </a:p>
            </p:txBody>
          </p:sp>
        </p:grpSp>
      </p:grpSp>
      <p:sp>
        <p:nvSpPr>
          <p:cNvPr id="1027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8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8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DDDDDD"/>
              </a:solidFill>
            </a:endParaRP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8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07979EB-B0D5-4AA5-B11C-40A86915F4C4}" type="slidenum">
              <a:rPr lang="en-GB">
                <a:solidFill>
                  <a:srgbClr val="DDDDD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628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the Box Doesn’t Fit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Assisting the Missionary Family That Has Children With Special Needs</a:t>
            </a:r>
            <a:b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/>
              <a:t>Midwest Conference on Mission</a:t>
            </a:r>
            <a:r>
              <a:rPr lang="en-US" sz="2800" dirty="0" smtClean="0"/>
              <a:t>ary </a:t>
            </a:r>
            <a:r>
              <a:rPr lang="en-US" sz="3200" dirty="0" smtClean="0"/>
              <a:t>Care</a:t>
            </a:r>
            <a:br>
              <a:rPr lang="en-US" sz="3200" dirty="0" smtClean="0"/>
            </a:br>
            <a:r>
              <a:rPr lang="en-US" sz="3200" dirty="0" smtClean="0"/>
              <a:t>February 21, 2015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4648200"/>
            <a:ext cx="8077200" cy="1752600"/>
          </a:xfrm>
        </p:spPr>
        <p:txBody>
          <a:bodyPr/>
          <a:lstStyle/>
          <a:p>
            <a:r>
              <a:rPr lang="en-US" dirty="0" smtClean="0"/>
              <a:t>Heather Davediuk Gingrich, Ph.D.</a:t>
            </a:r>
          </a:p>
          <a:p>
            <a:r>
              <a:rPr lang="en-US" dirty="0" smtClean="0"/>
              <a:t>Denver Seminary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19074"/>
      </p:ext>
    </p:extLst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524000"/>
          </a:xfrm>
        </p:spPr>
        <p:txBody>
          <a:bodyPr/>
          <a:lstStyle/>
          <a:p>
            <a:r>
              <a:rPr lang="en-US" b="1" dirty="0"/>
              <a:t>Q. How will medical needs be met?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772400" cy="3810000"/>
          </a:xfrm>
        </p:spPr>
        <p:txBody>
          <a:bodyPr/>
          <a:lstStyle/>
          <a:p>
            <a:r>
              <a:rPr lang="en-US" dirty="0" smtClean="0"/>
              <a:t>Availability of Specialists?</a:t>
            </a:r>
            <a:endParaRPr lang="en-US" i="1" dirty="0" smtClean="0"/>
          </a:p>
          <a:p>
            <a:r>
              <a:rPr lang="en-US" dirty="0" smtClean="0"/>
              <a:t>Medication?</a:t>
            </a:r>
          </a:p>
          <a:p>
            <a:r>
              <a:rPr lang="en-US" dirty="0" smtClean="0"/>
              <a:t>Quality of hospitals?</a:t>
            </a:r>
          </a:p>
          <a:p>
            <a:r>
              <a:rPr lang="en-US" dirty="0" smtClean="0"/>
              <a:t>What about an emergencies?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51099"/>
      </p:ext>
    </p:extLst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 smtClean="0"/>
              <a:t>Speech Therapy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No American or Canadian speech therapists in metro Manila</a:t>
            </a:r>
          </a:p>
          <a:p>
            <a:r>
              <a:rPr lang="en-US" dirty="0" smtClean="0"/>
              <a:t>A Filipino English accent wouldn’t have worked</a:t>
            </a:r>
          </a:p>
          <a:p>
            <a:r>
              <a:rPr lang="en-US" dirty="0" smtClean="0"/>
              <a:t>Solution: Speech therapy on two consecutive home assignments (3 months each, 2 years apart) with me working daily with Brandon on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2546"/>
      </p:ext>
    </p:extLst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</p:spPr>
        <p:txBody>
          <a:bodyPr/>
          <a:lstStyle/>
          <a:p>
            <a:r>
              <a:rPr lang="en-US" b="1" dirty="0" smtClean="0"/>
              <a:t>Q. How will the child with special needs be educated?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9565487"/>
      </p:ext>
    </p:extLst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Educational Considerations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800" dirty="0" smtClean="0"/>
              <a:t>A Filipino school would not have been an option because of behavioral expectations (in addition to very different curriculum)</a:t>
            </a:r>
          </a:p>
          <a:p>
            <a:r>
              <a:rPr lang="en-US" sz="2800" dirty="0" smtClean="0"/>
              <a:t>Homeschooling was tried on mini-home assignments and would have been disastrous!</a:t>
            </a:r>
          </a:p>
          <a:p>
            <a:pPr lvl="1"/>
            <a:r>
              <a:rPr lang="en-US" sz="2400" dirty="0" smtClean="0"/>
              <a:t>i.e., homeschooling is not always the answer</a:t>
            </a:r>
          </a:p>
          <a:p>
            <a:r>
              <a:rPr lang="en-US" sz="2800" dirty="0" smtClean="0"/>
              <a:t>Faith Academy would no longer have been a viable option once our ADHD son reached high school.</a:t>
            </a:r>
          </a:p>
          <a:p>
            <a:pPr lvl="1"/>
            <a:r>
              <a:rPr lang="en-US" sz="2400" dirty="0" smtClean="0"/>
              <a:t>Impacting timeline for leaving the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7232"/>
      </p:ext>
    </p:extLst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Situations We COULD have Faced While on the Field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dirty="0" smtClean="0"/>
              <a:t>Migraine headaches</a:t>
            </a:r>
          </a:p>
          <a:p>
            <a:pPr lvl="1"/>
            <a:r>
              <a:rPr lang="en-US" dirty="0" smtClean="0"/>
              <a:t>Son was nonfunctional for two years</a:t>
            </a:r>
          </a:p>
          <a:p>
            <a:pPr lvl="1"/>
            <a:r>
              <a:rPr lang="en-US" dirty="0" smtClean="0"/>
              <a:t>We exhausted almost all medical options (neurologists, spinal specialists, chiropractors, naturopaths, acupuncturists)</a:t>
            </a:r>
          </a:p>
          <a:p>
            <a:pPr lvl="1"/>
            <a:r>
              <a:rPr lang="en-US" dirty="0" smtClean="0"/>
              <a:t>What would we have done on the field?</a:t>
            </a:r>
          </a:p>
          <a:p>
            <a:r>
              <a:rPr lang="en-US" dirty="0" smtClean="0"/>
              <a:t>Discovery of sexual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99270"/>
      </p:ext>
    </p:extLst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772400" cy="1143000"/>
          </a:xfrm>
        </p:spPr>
        <p:txBody>
          <a:bodyPr/>
          <a:lstStyle/>
          <a:p>
            <a:r>
              <a:rPr lang="en-US" b="1" dirty="0" smtClean="0"/>
              <a:t>Other Experiences?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6264212"/>
      </p:ext>
    </p:extLst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How Can the  Missionary Care Provider Assist?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800" dirty="0" smtClean="0"/>
              <a:t>Deployment considerations</a:t>
            </a:r>
          </a:p>
          <a:p>
            <a:pPr lvl="1"/>
            <a:r>
              <a:rPr lang="en-US" sz="2400" dirty="0" smtClean="0"/>
              <a:t>Which field/which assignment is appropriate?</a:t>
            </a:r>
          </a:p>
          <a:p>
            <a:pPr lvl="1"/>
            <a:r>
              <a:rPr lang="en-US" sz="2400" dirty="0" smtClean="0"/>
              <a:t>Timing of deployment</a:t>
            </a:r>
          </a:p>
          <a:p>
            <a:r>
              <a:rPr lang="en-US" sz="2800" dirty="0" smtClean="0"/>
              <a:t>Assistance on the field</a:t>
            </a:r>
          </a:p>
          <a:p>
            <a:pPr lvl="1"/>
            <a:r>
              <a:rPr lang="en-US" sz="2400" dirty="0" smtClean="0"/>
              <a:t>Listen carefully – What does the family need?</a:t>
            </a:r>
          </a:p>
          <a:p>
            <a:pPr lvl="1"/>
            <a:r>
              <a:rPr lang="en-US" sz="2400" dirty="0" smtClean="0"/>
              <a:t>What kind of parenting stress is the couple under? </a:t>
            </a:r>
          </a:p>
          <a:p>
            <a:pPr lvl="1"/>
            <a:r>
              <a:rPr lang="en-US" sz="2400" dirty="0" smtClean="0"/>
              <a:t>What kind of emotional support do parents have?</a:t>
            </a:r>
          </a:p>
          <a:p>
            <a:pPr lvl="1"/>
            <a:r>
              <a:rPr lang="en-US" sz="2400" dirty="0" smtClean="0"/>
              <a:t>In what ways are siblings impacted?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044921"/>
      </p:ext>
    </p:extLst>
  </p:cSld>
  <p:clrMapOvr>
    <a:masterClrMapping/>
  </p:clrMapOvr>
  <p:transition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r>
              <a:rPr lang="en-US" b="1" dirty="0" smtClean="0"/>
              <a:t>Assistance </a:t>
            </a:r>
            <a:r>
              <a:rPr lang="en-US" sz="3200" dirty="0" smtClean="0"/>
              <a:t>(Cont’d)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Determine which resources are available on the field</a:t>
            </a:r>
          </a:p>
          <a:p>
            <a:pPr lvl="1"/>
            <a:r>
              <a:rPr lang="en-US" dirty="0" smtClean="0"/>
              <a:t>Informal vs formal</a:t>
            </a:r>
          </a:p>
          <a:p>
            <a:pPr lvl="1"/>
            <a:r>
              <a:rPr lang="en-US" dirty="0" smtClean="0"/>
              <a:t>Within the mission vs outside the mission</a:t>
            </a:r>
          </a:p>
          <a:p>
            <a:pPr lvl="1"/>
            <a:r>
              <a:rPr lang="en-US" dirty="0" smtClean="0"/>
              <a:t>Local vs regional</a:t>
            </a:r>
          </a:p>
          <a:p>
            <a:r>
              <a:rPr lang="en-US" dirty="0" smtClean="0"/>
              <a:t>What is available from home</a:t>
            </a:r>
          </a:p>
          <a:p>
            <a:pPr lvl="1"/>
            <a:r>
              <a:rPr lang="en-US" dirty="0" smtClean="0"/>
              <a:t>Flying an expert in from home country</a:t>
            </a:r>
          </a:p>
          <a:p>
            <a:pPr lvl="1"/>
            <a:r>
              <a:rPr lang="en-US" dirty="0" smtClean="0"/>
              <a:t>Sending family home for </a:t>
            </a:r>
            <a:r>
              <a:rPr lang="en-US" dirty="0" err="1" smtClean="0"/>
              <a:t>intenstive</a:t>
            </a:r>
            <a:r>
              <a:rPr lang="en-US" dirty="0" smtClean="0"/>
              <a:t> treatment</a:t>
            </a:r>
          </a:p>
          <a:p>
            <a:pPr lvl="1"/>
            <a:r>
              <a:rPr lang="en-US" dirty="0" smtClean="0"/>
              <a:t>Using home assignments</a:t>
            </a:r>
          </a:p>
          <a:p>
            <a:pPr lvl="1"/>
            <a:r>
              <a:rPr lang="en-US" dirty="0" smtClean="0"/>
              <a:t>Leaving field prematurely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24113"/>
      </p:ext>
    </p:extLst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Hogstrom</a:t>
            </a:r>
            <a:r>
              <a:rPr lang="en-US" sz="3200" dirty="0"/>
              <a:t>, K. E., &amp;</a:t>
            </a:r>
            <a:r>
              <a:rPr lang="en-US" sz="3200" b="1" dirty="0"/>
              <a:t> </a:t>
            </a:r>
            <a:r>
              <a:rPr lang="en-US" sz="3200" dirty="0"/>
              <a:t>Gingrich, H. D. (2014).</a:t>
            </a:r>
            <a:r>
              <a:rPr lang="en-US" sz="3200" b="1" dirty="0"/>
              <a:t> </a:t>
            </a:r>
            <a:r>
              <a:rPr lang="en-US" sz="3200" dirty="0"/>
              <a:t>Experiences and utilization of member care in an international missionary sample. </a:t>
            </a:r>
            <a:r>
              <a:rPr lang="en-US" sz="3200" i="1" dirty="0"/>
              <a:t>Journal of Psychology &amp; Christianity, 33, </a:t>
            </a:r>
            <a:r>
              <a:rPr lang="en-US" sz="3200" dirty="0"/>
              <a:t>240-253.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547498"/>
      </p:ext>
    </p:extLst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b="1" dirty="0" smtClean="0"/>
              <a:t>What do We Mean by Special Needs?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2530615"/>
      </p:ext>
    </p:extLst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Our Family Situation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Both of our sons are adopted and mixed race (Canadian black Jamaican and Caucasian)</a:t>
            </a:r>
          </a:p>
          <a:p>
            <a:r>
              <a:rPr lang="en-US" dirty="0" smtClean="0"/>
              <a:t>One son diagnosed with ADHD while on the field and also required speech therapy</a:t>
            </a:r>
          </a:p>
          <a:p>
            <a:r>
              <a:rPr lang="en-US" dirty="0" smtClean="0"/>
              <a:t>Other son was sexually abused (but we didn’t find out until many years later)</a:t>
            </a:r>
          </a:p>
          <a:p>
            <a:r>
              <a:rPr lang="en-US" dirty="0" smtClean="0"/>
              <a:t>Suspected missed ADHD diagnosis of 2</a:t>
            </a:r>
            <a:r>
              <a:rPr lang="en-US" baseline="30000" dirty="0" smtClean="0"/>
              <a:t>nd</a:t>
            </a:r>
            <a:r>
              <a:rPr lang="en-US" dirty="0" smtClean="0"/>
              <a:t> 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39434"/>
      </p:ext>
    </p:extLst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981200"/>
          </a:xfrm>
        </p:spPr>
        <p:txBody>
          <a:bodyPr/>
          <a:lstStyle/>
          <a:p>
            <a:r>
              <a:rPr lang="en-US" sz="4800" b="1" dirty="0" smtClean="0"/>
              <a:t>Impact of mixed race adoption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7772400" cy="2667000"/>
          </a:xfrm>
        </p:spPr>
        <p:txBody>
          <a:bodyPr/>
          <a:lstStyle/>
          <a:p>
            <a:r>
              <a:rPr lang="en-US" dirty="0" smtClean="0"/>
              <a:t>Adoption in the Philippines happens almost exclusively within extended families</a:t>
            </a:r>
          </a:p>
          <a:p>
            <a:r>
              <a:rPr lang="en-US" dirty="0" smtClean="0"/>
              <a:t>Lighter skin tone valued and darker skin tone devalued</a:t>
            </a:r>
          </a:p>
        </p:txBody>
      </p:sp>
    </p:spTree>
    <p:extLst>
      <p:ext uri="{BB962C8B-B14F-4D97-AF65-F5344CB8AC3E}">
        <p14:creationId xmlns:p14="http://schemas.microsoft.com/office/powerpoint/2010/main" val="2584787053"/>
      </p:ext>
    </p:extLst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 smtClean="0"/>
              <a:t>Prejudice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sz="2800" dirty="0"/>
              <a:t>Definite </a:t>
            </a:r>
            <a:r>
              <a:rPr lang="en-US" sz="2800" dirty="0" smtClean="0"/>
              <a:t>negative bias </a:t>
            </a:r>
            <a:r>
              <a:rPr lang="en-US" sz="2800" dirty="0"/>
              <a:t>from Filipinos on both counts</a:t>
            </a:r>
          </a:p>
          <a:p>
            <a:pPr lvl="1"/>
            <a:r>
              <a:rPr lang="en-US" dirty="0"/>
              <a:t>“</a:t>
            </a:r>
            <a:r>
              <a:rPr lang="en-US" sz="2400" dirty="0"/>
              <a:t>Are they yours?”</a:t>
            </a:r>
          </a:p>
          <a:p>
            <a:pPr lvl="1"/>
            <a:r>
              <a:rPr lang="en-US" sz="2400" dirty="0"/>
              <a:t>“I admire what you’ve done so much”</a:t>
            </a:r>
          </a:p>
          <a:p>
            <a:pPr lvl="1"/>
            <a:r>
              <a:rPr lang="en-US" sz="2400" dirty="0"/>
              <a:t>“Oh, they got so black at the beach! Why did you let them get so black?</a:t>
            </a:r>
          </a:p>
          <a:p>
            <a:pPr lvl="1"/>
            <a:r>
              <a:rPr lang="en-US" sz="2400" dirty="0"/>
              <a:t>Touching curly hair</a:t>
            </a:r>
          </a:p>
          <a:p>
            <a:r>
              <a:rPr lang="en-US" sz="2800" dirty="0"/>
              <a:t>Even greater prejudice would have been noticeable if our sons had been physically or mentally handicapped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1979"/>
      </p:ext>
    </p:extLst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2590800"/>
          </a:xfrm>
        </p:spPr>
        <p:txBody>
          <a:bodyPr/>
          <a:lstStyle/>
          <a:p>
            <a:r>
              <a:rPr lang="en-US" sz="4800" b="1" dirty="0" smtClean="0"/>
              <a:t>Q. How will Nationals React to the Child with Special Needs?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02215653"/>
      </p:ext>
    </p:extLst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b="1" dirty="0" smtClean="0"/>
              <a:t>ADHD Diagnosis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805627"/>
      </p:ext>
    </p:extLst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Good News!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Visiting modular professor, a clinical psychologist was able to assess Brandon and make the ADHD diagnosis</a:t>
            </a:r>
          </a:p>
          <a:p>
            <a:r>
              <a:rPr lang="en-US" dirty="0" smtClean="0"/>
              <a:t>Faith Academy had special education through Middle School</a:t>
            </a:r>
          </a:p>
          <a:p>
            <a:r>
              <a:rPr lang="en-US" dirty="0" smtClean="0"/>
              <a:t>A pediatrician friend filled prescriptions for ADHD medication and modular professors carried it in their luggage</a:t>
            </a:r>
          </a:p>
          <a:p>
            <a:r>
              <a:rPr lang="en-US" dirty="0" smtClean="0"/>
              <a:t>Supportive mission friends on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25488"/>
      </p:ext>
    </p:extLst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Bad News!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Parenting was extremely stressful for many years</a:t>
            </a:r>
          </a:p>
          <a:p>
            <a:r>
              <a:rPr lang="en-US" dirty="0" smtClean="0"/>
              <a:t>Mission did not follow up on the high scores for parenting distress indicated on the Marital Satisfaction Inventory</a:t>
            </a:r>
          </a:p>
          <a:p>
            <a:r>
              <a:rPr lang="en-US" dirty="0" smtClean="0"/>
              <a:t>No special education after Middle School</a:t>
            </a:r>
          </a:p>
          <a:p>
            <a:r>
              <a:rPr lang="en-US" dirty="0" smtClean="0"/>
              <a:t>TERRIBLE experience with visiting psychologist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88079"/>
      </p:ext>
    </p:extLst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Bevel">
  <a:themeElements>
    <a:clrScheme name="Bevel 1">
      <a:dk1>
        <a:srgbClr val="008080"/>
      </a:dk1>
      <a:lt1>
        <a:srgbClr val="DDDDDD"/>
      </a:lt1>
      <a:dk2>
        <a:srgbClr val="000000"/>
      </a:dk2>
      <a:lt2>
        <a:srgbClr val="FFFFFF"/>
      </a:lt2>
      <a:accent1>
        <a:srgbClr val="0099CC"/>
      </a:accent1>
      <a:accent2>
        <a:srgbClr val="9999FF"/>
      </a:accent2>
      <a:accent3>
        <a:srgbClr val="AAAAAA"/>
      </a:accent3>
      <a:accent4>
        <a:srgbClr val="BDBDBD"/>
      </a:accent4>
      <a:accent5>
        <a:srgbClr val="AACAE2"/>
      </a:accent5>
      <a:accent6>
        <a:srgbClr val="8A8AE7"/>
      </a:accent6>
      <a:hlink>
        <a:srgbClr val="00CCCC"/>
      </a:hlink>
      <a:folHlink>
        <a:srgbClr val="00FFCC"/>
      </a:folHlink>
    </a:clrScheme>
    <a:fontScheme name="Bevel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Bevel 1">
        <a:dk1>
          <a:srgbClr val="008080"/>
        </a:dk1>
        <a:lt1>
          <a:srgbClr val="DDDDDD"/>
        </a:lt1>
        <a:dk2>
          <a:srgbClr val="000000"/>
        </a:dk2>
        <a:lt2>
          <a:srgbClr val="FFFFFF"/>
        </a:lt2>
        <a:accent1>
          <a:srgbClr val="00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AACAE2"/>
        </a:accent5>
        <a:accent6>
          <a:srgbClr val="8A8AE7"/>
        </a:accent6>
        <a:hlink>
          <a:srgbClr val="00CCCC"/>
        </a:hlink>
        <a:folHlink>
          <a:srgbClr val="00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7F00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7200E7"/>
        </a:accent6>
        <a:hlink>
          <a:srgbClr val="00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C8C8C8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4">
        <a:dk1>
          <a:srgbClr val="003399"/>
        </a:dk1>
        <a:lt1>
          <a:srgbClr val="DDDDDD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00CCCC"/>
        </a:accent2>
        <a:accent3>
          <a:srgbClr val="AAAAAA"/>
        </a:accent3>
        <a:accent4>
          <a:srgbClr val="BDBDBD"/>
        </a:accent4>
        <a:accent5>
          <a:srgbClr val="E2AAFF"/>
        </a:accent5>
        <a:accent6>
          <a:srgbClr val="00B9B9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5">
        <a:dk1>
          <a:srgbClr val="660033"/>
        </a:dk1>
        <a:lt1>
          <a:srgbClr val="DDDDDD"/>
        </a:lt1>
        <a:dk2>
          <a:srgbClr val="000000"/>
        </a:dk2>
        <a:lt2>
          <a:srgbClr val="FFFFFF"/>
        </a:lt2>
        <a:accent1>
          <a:srgbClr val="FF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FFCAE2"/>
        </a:accent5>
        <a:accent6>
          <a:srgbClr val="8A8AE7"/>
        </a:accent6>
        <a:hlink>
          <a:srgbClr val="D60093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6">
        <a:dk1>
          <a:srgbClr val="000000"/>
        </a:dk1>
        <a:lt1>
          <a:srgbClr val="FFFFFF"/>
        </a:lt1>
        <a:dk2>
          <a:srgbClr val="663300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605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Bevel</vt:lpstr>
      <vt:lpstr> When the Box Doesn’t Fit: Assisting the Missionary Family That Has Children With Special Needs  Midwest Conference on Missionary Care February 21, 2015</vt:lpstr>
      <vt:lpstr>What do We Mean by Special Needs?</vt:lpstr>
      <vt:lpstr>Our Family Situation</vt:lpstr>
      <vt:lpstr>Impact of mixed race adoption</vt:lpstr>
      <vt:lpstr>Prejudice</vt:lpstr>
      <vt:lpstr>Q. How will Nationals React to the Child with Special Needs?</vt:lpstr>
      <vt:lpstr>ADHD Diagnosis</vt:lpstr>
      <vt:lpstr>Good News!</vt:lpstr>
      <vt:lpstr>Bad News!</vt:lpstr>
      <vt:lpstr>Q. How will medical needs be met?</vt:lpstr>
      <vt:lpstr>Speech Therapy</vt:lpstr>
      <vt:lpstr>Q. How will the child with special needs be educated?</vt:lpstr>
      <vt:lpstr>Educational Considerations</vt:lpstr>
      <vt:lpstr>Situations We COULD have Faced While on the Field</vt:lpstr>
      <vt:lpstr>Other Experiences?</vt:lpstr>
      <vt:lpstr>How Can the  Missionary Care Provider Assist?</vt:lpstr>
      <vt:lpstr>Assistance (Cont’d)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Gingrich, Heather</dc:creator>
  <cp:lastModifiedBy>Gingrich, Heather</cp:lastModifiedBy>
  <cp:revision>13</cp:revision>
  <dcterms:created xsi:type="dcterms:W3CDTF">2015-02-12T17:55:07Z</dcterms:created>
  <dcterms:modified xsi:type="dcterms:W3CDTF">2015-02-17T22:18:56Z</dcterms:modified>
</cp:coreProperties>
</file>